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27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6" r:id="rId3"/>
    <p:sldId id="259" r:id="rId4"/>
    <p:sldId id="258" r:id="rId5"/>
    <p:sldId id="289" r:id="rId6"/>
    <p:sldId id="292" r:id="rId7"/>
    <p:sldId id="261" r:id="rId8"/>
    <p:sldId id="262" r:id="rId9"/>
    <p:sldId id="263" r:id="rId10"/>
    <p:sldId id="280" r:id="rId11"/>
    <p:sldId id="277" r:id="rId12"/>
    <p:sldId id="294" r:id="rId13"/>
    <p:sldId id="264" r:id="rId14"/>
    <p:sldId id="266" r:id="rId15"/>
    <p:sldId id="295" r:id="rId16"/>
    <p:sldId id="265" r:id="rId17"/>
    <p:sldId id="293" r:id="rId18"/>
    <p:sldId id="268" r:id="rId19"/>
    <p:sldId id="281" r:id="rId20"/>
    <p:sldId id="283" r:id="rId21"/>
    <p:sldId id="284" r:id="rId22"/>
    <p:sldId id="269" r:id="rId23"/>
    <p:sldId id="296" r:id="rId24"/>
    <p:sldId id="297" r:id="rId25"/>
    <p:sldId id="298" r:id="rId26"/>
    <p:sldId id="270" r:id="rId27"/>
    <p:sldId id="271" r:id="rId28"/>
    <p:sldId id="272" r:id="rId29"/>
  </p:sldIdLst>
  <p:sldSz cx="9144000" cy="6858000" type="screen4x3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84" autoAdjust="0"/>
    <p:restoredTop sz="88575" autoAdjust="0"/>
  </p:normalViewPr>
  <p:slideViewPr>
    <p:cSldViewPr snapToGrid="0" snapToObjects="1">
      <p:cViewPr varScale="1">
        <p:scale>
          <a:sx n="81" d="100"/>
          <a:sy n="81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2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9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6853E-8498-2B49-8616-DA6B0A9DB79B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9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D53E5-C11D-5D44-837F-80EE1FAE0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9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9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698F7-28C6-DC47-894A-6124101E397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6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9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8ACA-8515-3244-B76B-F9D4DC691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1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Can you define an object of type Stack?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Stack </a:t>
            </a:r>
            <a:r>
              <a:rPr lang="en-US" sz="2000" b="1" dirty="0" err="1" smtClean="0">
                <a:solidFill>
                  <a:srgbClr val="FF0000"/>
                </a:solidFill>
              </a:rPr>
              <a:t>aStack</a:t>
            </a:r>
            <a:r>
              <a:rPr lang="en-US" sz="2000" b="1" dirty="0" smtClean="0">
                <a:solidFill>
                  <a:srgbClr val="FF0000"/>
                </a:solidFill>
              </a:rPr>
              <a:t>; </a:t>
            </a: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i="1" dirty="0" smtClean="0">
                <a:solidFill>
                  <a:srgbClr val="000000"/>
                </a:solidFill>
              </a:rPr>
              <a:t>Can you instantiate an object like this?</a:t>
            </a:r>
          </a:p>
          <a:p>
            <a:pPr lvl="1"/>
            <a:r>
              <a:rPr lang="en-US" sz="2000" b="1" i="1" dirty="0" err="1" smtClean="0">
                <a:solidFill>
                  <a:srgbClr val="FF0000"/>
                </a:solidFill>
              </a:rPr>
              <a:t>aStack</a:t>
            </a:r>
            <a:r>
              <a:rPr lang="en-US" sz="2000" b="1" i="1" dirty="0" smtClean="0">
                <a:solidFill>
                  <a:srgbClr val="FF0000"/>
                </a:solidFill>
              </a:rPr>
              <a:t> = new Stack()</a:t>
            </a:r>
            <a:r>
              <a:rPr lang="en-US" sz="2000" i="1" dirty="0" smtClean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8ACA-8515-3244-B76B-F9D4DC6912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2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test whether two objects are equal in the sense of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equivalency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(containing the same information), you must override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equals()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method. Here is an example of a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class that overrides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equals()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8ACA-8515-3244-B76B-F9D4DC6912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6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This is totally right</a:t>
            </a:r>
            <a:endParaRPr lang="en-US" dirty="0" smtClean="0"/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	a[0]=new Pair&lt;</a:t>
            </a:r>
            <a:r>
              <a:rPr lang="en-US" sz="1200" b="1" dirty="0" err="1" smtClean="0">
                <a:solidFill>
                  <a:srgbClr val="FF0000"/>
                </a:solidFill>
                <a:latin typeface="+mn-lt"/>
              </a:rPr>
              <a:t>String,Integer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&gt;();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8ACA-8515-3244-B76B-F9D4DC6912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2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61DE-D91F-4E45-994D-AF6B57FB409F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61DE-D91F-4E45-994D-AF6B57FB409F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F66E-1DAB-CE4C-B685-6585F57CB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Calibri"/>
              </a:rPr>
              <a:t>1/7/13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A121F1-0111-41F1-A1B1-D1218111819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3181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>
                <a:solidFill>
                  <a:srgbClr val="000000"/>
                </a:solidFill>
                <a:latin typeface="Calibri"/>
              </a:rPr>
              <a:t>Java Review</a:t>
            </a:r>
            <a:endParaRPr dirty="0"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8B8B8B"/>
                </a:solidFill>
                <a:latin typeface="Calibri"/>
              </a:rPr>
              <a:t>Interface, Casting, Generics, Iterator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endParaRPr b="1" dirty="0">
              <a:solidFill>
                <a:srgbClr val="FF0000"/>
              </a:solidFill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34069" y="257519"/>
            <a:ext cx="8749235" cy="6218283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What is the output of Demo?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Public Class Fruit {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public void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getName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() {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		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sz="2400" b="1" dirty="0" smtClean="0">
                <a:solidFill>
                  <a:srgbClr val="FF0000"/>
                </a:solidFill>
              </a:rPr>
              <a:t>(“My name is fruit”);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}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}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Public Class Apple extends Fruit{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</a:rPr>
              <a:t>	public void </a:t>
            </a:r>
            <a:r>
              <a:rPr lang="en-US" sz="2400" dirty="0" err="1" smtClean="0">
                <a:solidFill>
                  <a:srgbClr val="000000"/>
                </a:solidFill>
              </a:rPr>
              <a:t>getName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{</a:t>
            </a:r>
          </a:p>
          <a:p>
            <a:pPr lvl="2"/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2400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sz="2400" b="1" dirty="0">
                <a:solidFill>
                  <a:srgbClr val="FF0000"/>
                </a:solidFill>
              </a:rPr>
              <a:t>(“My name is </a:t>
            </a:r>
            <a:r>
              <a:rPr lang="en-US" sz="2400" b="1" dirty="0" smtClean="0">
                <a:solidFill>
                  <a:srgbClr val="FF0000"/>
                </a:solidFill>
              </a:rPr>
              <a:t>Apple”</a:t>
            </a:r>
            <a:r>
              <a:rPr lang="en-US" sz="2400" b="1" dirty="0">
                <a:solidFill>
                  <a:srgbClr val="FF0000"/>
                </a:solidFill>
              </a:rPr>
              <a:t>);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}</a:t>
            </a:r>
          </a:p>
          <a:p>
            <a:pPr lvl="2"/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Public class Demo {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lvl="2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	Public static main(…) {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	Fruit fruit= new Apple();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b="1" dirty="0" err="1" smtClean="0">
                <a:solidFill>
                  <a:srgbClr val="D1282E"/>
                </a:solidFill>
                <a:latin typeface="Calibri"/>
              </a:rPr>
              <a:t>fruit.getName</a:t>
            </a:r>
            <a:r>
              <a:rPr lang="en-US" sz="2400" b="1" dirty="0" smtClean="0">
                <a:solidFill>
                  <a:srgbClr val="D1282E"/>
                </a:solidFill>
                <a:latin typeface="Calibri"/>
              </a:rPr>
              <a:t>();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Calibri"/>
              </a:rPr>
              <a:t>}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lvl="2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 lvl="1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401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Dynamic binding 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286602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Static type 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the declared type of a variable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Dynamic type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The most child-like type of the variable at run-time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Static binding happens at compiler time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Dynamic Binding happens at run time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overridden methods are bonded using dynamic binding</a:t>
            </a: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 lvl="1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099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Many data structures and algorithms operate on variety of data type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Calibri"/>
              </a:rPr>
              <a:t>For example: Stack,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Queue</a:t>
            </a:r>
          </a:p>
          <a:p>
            <a:pPr lvl="1"/>
            <a:endParaRPr lang="en-US" sz="3200" dirty="0">
              <a:solidFill>
                <a:srgbClr val="000000"/>
              </a:solidFill>
              <a:latin typeface="Calibri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Java Generic feature captures this idea</a:t>
            </a:r>
          </a:p>
          <a:p>
            <a:pPr lvl="1"/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allows us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to specify formal type parameters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1"/>
            <a:endParaRPr lang="en-US" sz="3000" dirty="0">
              <a:solidFill>
                <a:srgbClr val="000000"/>
              </a:solidFill>
              <a:latin typeface="Calibri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Can we use Object instead of formalized type parameter? Yes, but with generic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Calibri"/>
              </a:rPr>
              <a:t>Eliminate many casting</a:t>
            </a:r>
            <a:endParaRPr lang="en-US" dirty="0"/>
          </a:p>
          <a:p>
            <a:pPr lvl="1"/>
            <a:r>
              <a:rPr lang="en-US" sz="2800" dirty="0">
                <a:solidFill>
                  <a:srgbClr val="000000"/>
                </a:solidFill>
                <a:latin typeface="Calibri"/>
              </a:rPr>
              <a:t>Avoid run time type conversion error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/>
              </a:rPr>
              <a:t>Compile time type checking </a:t>
            </a:r>
            <a:endParaRPr lang="en-US" dirty="0"/>
          </a:p>
          <a:p>
            <a:pPr lvl="1"/>
            <a:r>
              <a:rPr lang="en-US" sz="2800" dirty="0">
                <a:solidFill>
                  <a:srgbClr val="000000"/>
                </a:solidFill>
                <a:latin typeface="Calibri"/>
              </a:rPr>
              <a:t>Code is easy read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2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Calibri"/>
              </a:rPr>
              <a:t>F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ormal type with the class definition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 generic type is a type that is not defined at compilation time – formal type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parameters</a:t>
            </a:r>
          </a:p>
          <a:p>
            <a:pPr>
              <a:buFont typeface="Arial"/>
              <a:buChar char="•"/>
            </a:pPr>
            <a:endParaRPr b="1" dirty="0"/>
          </a:p>
          <a:p>
            <a:r>
              <a:rPr lang="en-US" b="1" dirty="0">
                <a:latin typeface="Calibri"/>
              </a:rPr>
              <a:t>	</a:t>
            </a:r>
            <a:r>
              <a:rPr lang="en-US" sz="2400" b="1" dirty="0">
                <a:latin typeface="Calibri"/>
              </a:rPr>
              <a:t>Public class Pair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&lt;K,V&gt;</a:t>
            </a:r>
            <a:r>
              <a:rPr lang="en-US" sz="2400" b="1" dirty="0">
                <a:latin typeface="Calibri"/>
              </a:rPr>
              <a:t> {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K</a:t>
            </a:r>
            <a:r>
              <a:rPr lang="en-US" sz="2400" b="1" dirty="0">
                <a:latin typeface="Calibri"/>
              </a:rPr>
              <a:t> key;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V</a:t>
            </a:r>
            <a:r>
              <a:rPr lang="en-US" sz="2400" b="1" dirty="0">
                <a:latin typeface="Calibri"/>
              </a:rPr>
              <a:t> value;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public void set(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K</a:t>
            </a:r>
            <a:r>
              <a:rPr lang="en-US" sz="2400" b="1" dirty="0">
                <a:latin typeface="Calibri"/>
              </a:rPr>
              <a:t> k, 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V</a:t>
            </a:r>
            <a:r>
              <a:rPr lang="en-US" sz="2400" b="1" dirty="0">
                <a:latin typeface="Calibri"/>
              </a:rPr>
              <a:t> v) {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	key = k;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	value = v;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	}</a:t>
            </a:r>
            <a:endParaRPr sz="2400" b="1" dirty="0"/>
          </a:p>
          <a:p>
            <a:r>
              <a:rPr lang="en-US" sz="2400" b="1" dirty="0">
                <a:latin typeface="Calibri"/>
              </a:rPr>
              <a:t>	}</a:t>
            </a:r>
            <a:endParaRPr sz="2400" b="1"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The formal type defined for a 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method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How to define formal types which are used only in a method, not the scope of the class?</a:t>
            </a:r>
            <a:endParaRPr dirty="0"/>
          </a:p>
          <a:p>
            <a:pPr lvl="1">
              <a:buFont typeface="Arial"/>
              <a:buChar char="–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writing a method that takes an array of objects and a collection and puts all objects in the array into the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collection</a:t>
            </a:r>
          </a:p>
          <a:p>
            <a:pPr lvl="1">
              <a:buFont typeface="Arial"/>
              <a:buChar char="–"/>
            </a:pP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lvl="1">
              <a:buFont typeface="Arial"/>
              <a:buChar char="–"/>
            </a:pPr>
            <a:endParaRPr dirty="0"/>
          </a:p>
          <a:p>
            <a:pPr lvl="1"/>
            <a:r>
              <a:rPr lang="en-US" sz="2000" b="1" dirty="0">
                <a:solidFill>
                  <a:srgbClr val="000000"/>
                </a:solidFill>
                <a:latin typeface="Calibri"/>
              </a:rPr>
              <a:t>static 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&lt;T&gt;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 void </a:t>
            </a:r>
            <a:r>
              <a:rPr lang="en-US" sz="2000" b="1" dirty="0" err="1">
                <a:solidFill>
                  <a:srgbClr val="000000"/>
                </a:solidFill>
                <a:latin typeface="Calibri"/>
              </a:rPr>
              <a:t>fromArrayToCollection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[] a, Collection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&lt;T&gt;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 c) {</a:t>
            </a:r>
            <a:endParaRPr sz="2400" b="1" dirty="0"/>
          </a:p>
          <a:p>
            <a:pPr lvl="1"/>
            <a:r>
              <a:rPr lang="en-US" sz="2000" b="1" dirty="0">
                <a:solidFill>
                  <a:srgbClr val="000000"/>
                </a:solidFill>
                <a:latin typeface="Calibri"/>
              </a:rPr>
              <a:t>	for (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 o : a) {        </a:t>
            </a:r>
            <a:endParaRPr sz="2400" b="1" dirty="0"/>
          </a:p>
          <a:p>
            <a:pPr lvl="1"/>
            <a:r>
              <a:rPr lang="en-US" sz="2000" b="1" dirty="0">
                <a:solidFill>
                  <a:srgbClr val="000000"/>
                </a:solidFill>
                <a:latin typeface="Calibri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alibri"/>
              </a:rPr>
              <a:t>c.add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(o); </a:t>
            </a:r>
            <a:endParaRPr sz="2400" b="1" dirty="0"/>
          </a:p>
          <a:p>
            <a:pPr lvl="1"/>
            <a:r>
              <a:rPr lang="en-US" sz="2000" b="1" i="1" dirty="0">
                <a:solidFill>
                  <a:srgbClr val="000000"/>
                </a:solidFill>
                <a:latin typeface="Calibri"/>
              </a:rPr>
              <a:t>	}</a:t>
            </a:r>
            <a:endParaRPr sz="2400" b="1" dirty="0"/>
          </a:p>
          <a:p>
            <a:pPr lvl="1"/>
            <a:r>
              <a:rPr lang="en-US" sz="2000" b="1" i="1" dirty="0">
                <a:solidFill>
                  <a:srgbClr val="000000"/>
                </a:solidFill>
                <a:latin typeface="Calibri"/>
              </a:rPr>
              <a:t>}</a:t>
            </a:r>
            <a:endParaRPr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Generic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lang="en-US" sz="4400" dirty="0">
                <a:solidFill>
                  <a:srgbClr val="000000"/>
                </a:solidFill>
                <a:latin typeface="Calibri"/>
              </a:rPr>
              <a:t>to limit the formal type?</a:t>
            </a:r>
            <a:endParaRPr lang="en-US" dirty="0"/>
          </a:p>
          <a:p>
            <a:endParaRPr lang="en-US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</a:t>
            </a:r>
            <a:r>
              <a:rPr lang="en-US" sz="2400" dirty="0">
                <a:latin typeface="Courier"/>
                <a:cs typeface="Courier"/>
              </a:rPr>
              <a:t>class Directory&lt;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extends Person</a:t>
            </a:r>
            <a:r>
              <a:rPr lang="en-US" sz="2400" dirty="0">
                <a:latin typeface="Courier"/>
                <a:cs typeface="Courier"/>
              </a:rPr>
              <a:t>&gt;</a:t>
            </a:r>
            <a:endParaRPr lang="en-US" sz="2800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8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Generics - instantiation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How to instantiate an object of the class that is defined with formal type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>
              <a:buFont typeface="Arial"/>
              <a:buChar char="•"/>
            </a:pPr>
            <a:endParaRPr sz="20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	Pair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&lt;String, Integer&gt;  </a:t>
            </a:r>
            <a:r>
              <a:rPr lang="en-US" sz="1600" b="1" dirty="0" smtClean="0">
                <a:latin typeface="Courier"/>
                <a:cs typeface="Courier"/>
              </a:rPr>
              <a:t>pair1 = new Pair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&lt;</a:t>
            </a:r>
            <a:r>
              <a:rPr lang="en-US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String,Integer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&gt;</a:t>
            </a:r>
            <a:r>
              <a:rPr lang="en-US" sz="1600" b="1" dirty="0" smtClean="0">
                <a:latin typeface="Courier"/>
                <a:cs typeface="Courier"/>
              </a:rPr>
              <a:t>();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pair1.set(new String(“height”), new Integer(36));</a:t>
            </a:r>
            <a:endParaRPr sz="1600" b="1" dirty="0" smtClean="0">
              <a:latin typeface="Courier"/>
              <a:cs typeface="Courier"/>
            </a:endParaRPr>
          </a:p>
          <a:p>
            <a:endParaRPr lang="en-US" sz="1600" b="1" dirty="0" smtClean="0">
              <a:latin typeface="Courier"/>
              <a:cs typeface="Courier"/>
            </a:endParaRPr>
          </a:p>
          <a:p>
            <a:endParaRPr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	Pair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&lt;</a:t>
            </a:r>
            <a:r>
              <a:rPr lang="en-US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Student,Double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&gt;</a:t>
            </a:r>
            <a:r>
              <a:rPr lang="en-US" sz="1600" b="1" dirty="0" smtClean="0">
                <a:latin typeface="Courier"/>
                <a:cs typeface="Courier"/>
              </a:rPr>
              <a:t> pair2= new Pair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&lt;</a:t>
            </a:r>
            <a:r>
              <a:rPr lang="en-US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Student,Double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&gt;</a:t>
            </a:r>
            <a:r>
              <a:rPr lang="en-US" sz="1600" b="1" dirty="0" smtClean="0">
                <a:latin typeface="Courier"/>
                <a:cs typeface="Courier"/>
              </a:rPr>
              <a:t>();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Pair2.set(new Student(“A5976”,”Sue”,19),  new Double(9.5)); </a:t>
            </a:r>
          </a:p>
          <a:p>
            <a:endParaRPr sz="1600" b="1" dirty="0" smtClean="0">
              <a:latin typeface="Courier"/>
              <a:cs typeface="Courier"/>
            </a:endParaRP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interacts poorly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bad interactions that you are likely to encounter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Basic generic array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Array of parameterized type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Array of inner classes inside parameterized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5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1. Basic generic array</a:t>
            </a:r>
            <a:endParaRPr dirty="0"/>
          </a:p>
        </p:txBody>
      </p:sp>
      <p:sp>
        <p:nvSpPr>
          <p:cNvPr id="99" name="TextShape 2"/>
          <p:cNvSpPr txBox="1"/>
          <p:nvPr/>
        </p:nvSpPr>
        <p:spPr>
          <a:xfrm>
            <a:off x="457201" y="1600200"/>
            <a:ext cx="8448655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How to create an array of type E where E is a formal type?</a:t>
            </a:r>
          </a:p>
          <a:p>
            <a:pPr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Class Foo&lt;E&gt;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void m()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	E[]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localArr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 //declare a reference - 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his is fine. 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		//</a:t>
            </a:r>
            <a:r>
              <a:rPr lang="en-US" sz="1600" b="1" dirty="0" err="1" smtClean="0">
                <a:latin typeface="Courier"/>
                <a:cs typeface="Courier"/>
              </a:rPr>
              <a:t>localArr</a:t>
            </a:r>
            <a:r>
              <a:rPr lang="en-US" sz="1600" b="1" dirty="0" smtClean="0">
                <a:latin typeface="Courier"/>
                <a:cs typeface="Courier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new E[100]</a:t>
            </a:r>
            <a:r>
              <a:rPr lang="en-US" sz="1600" b="1" dirty="0" smtClean="0">
                <a:latin typeface="Courier"/>
                <a:cs typeface="Courier"/>
              </a:rPr>
              <a:t>; //allocate an array. Doesn’t work!</a:t>
            </a:r>
          </a:p>
          <a:p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	</a:t>
            </a:r>
            <a:r>
              <a:rPr lang="en-US" sz="1600" b="1" dirty="0" smtClean="0">
                <a:latin typeface="Courier"/>
                <a:cs typeface="Courier"/>
              </a:rPr>
              <a:t>	</a:t>
            </a:r>
            <a:r>
              <a:rPr lang="en-US" sz="1600" b="1" dirty="0" err="1" smtClean="0">
                <a:latin typeface="Courier"/>
                <a:cs typeface="Courier"/>
              </a:rPr>
              <a:t>localArr</a:t>
            </a:r>
            <a:r>
              <a:rPr lang="en-US" sz="1600" b="1" dirty="0" smtClean="0">
                <a:latin typeface="Courier"/>
                <a:cs typeface="Courier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(E[]) new Object[100]</a:t>
            </a:r>
            <a:r>
              <a:rPr lang="en-US" sz="1600" b="1" dirty="0" smtClean="0">
                <a:latin typeface="Courier"/>
                <a:cs typeface="Courier"/>
              </a:rPr>
              <a:t>; //work around #1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Work around: create an array of object and then explicitly cast to type array E.</a:t>
            </a:r>
          </a:p>
          <a:p>
            <a:r>
              <a:rPr lang="en-US" dirty="0" smtClean="0"/>
              <a:t>Yes, working around #1 will generate a warning. Just accept it. </a:t>
            </a:r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89798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2. Array of a parameterized type</a:t>
            </a:r>
            <a:endParaRPr dirty="0"/>
          </a:p>
        </p:txBody>
      </p:sp>
      <p:sp>
        <p:nvSpPr>
          <p:cNvPr id="99" name="TextShape 2"/>
          <p:cNvSpPr txBox="1"/>
          <p:nvPr/>
        </p:nvSpPr>
        <p:spPr>
          <a:xfrm>
            <a:off x="457201" y="1600200"/>
            <a:ext cx="8432039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Java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allows an array to be defined with a parameterized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type</a:t>
            </a:r>
          </a:p>
          <a:p>
            <a:r>
              <a:rPr lang="en-US" sz="2000" dirty="0" smtClean="0">
                <a:latin typeface="Courier"/>
                <a:cs typeface="Courier"/>
              </a:rPr>
              <a:t>Pair</a:t>
            </a:r>
            <a:r>
              <a:rPr lang="en-US" sz="2000" dirty="0">
                <a:latin typeface="Courier"/>
                <a:cs typeface="Courier"/>
              </a:rPr>
              <a:t>&lt;</a:t>
            </a:r>
            <a:r>
              <a:rPr lang="en-US" sz="2000" dirty="0" err="1">
                <a:latin typeface="Courier"/>
                <a:cs typeface="Courier"/>
              </a:rPr>
              <a:t>String,Integer</a:t>
            </a:r>
            <a:r>
              <a:rPr lang="en-US" sz="2000" dirty="0">
                <a:latin typeface="Courier"/>
                <a:cs typeface="Courier"/>
              </a:rPr>
              <a:t>&gt;[</a:t>
            </a:r>
            <a:r>
              <a:rPr lang="en-US" sz="2000" dirty="0" smtClean="0">
                <a:latin typeface="Courier"/>
                <a:cs typeface="Courier"/>
              </a:rPr>
              <a:t>] a;</a:t>
            </a:r>
            <a:endParaRPr sz="1600" dirty="0">
              <a:latin typeface="Courier"/>
              <a:cs typeface="Courier"/>
            </a:endParaRPr>
          </a:p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But it does not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allow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parameterized type to be used to create a new array</a:t>
            </a:r>
            <a:endParaRPr dirty="0"/>
          </a:p>
          <a:p>
            <a:r>
              <a:rPr lang="en-US" b="1" dirty="0" smtClean="0">
                <a:latin typeface="Courier"/>
                <a:cs typeface="Courier"/>
              </a:rPr>
              <a:t>a = new </a:t>
            </a:r>
            <a:r>
              <a:rPr lang="en-US" b="1" dirty="0">
                <a:latin typeface="Courier"/>
                <a:cs typeface="Courier"/>
              </a:rPr>
              <a:t>Pair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"/>
                <a:cs typeface="Courier"/>
              </a:rPr>
              <a:t>String,Integer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&gt;</a:t>
            </a:r>
            <a:r>
              <a:rPr lang="en-US" b="1" dirty="0">
                <a:latin typeface="Courier"/>
                <a:cs typeface="Courier"/>
              </a:rPr>
              <a:t>[10]; // </a:t>
            </a:r>
            <a:r>
              <a:rPr lang="en-US" b="1" dirty="0" smtClean="0">
                <a:latin typeface="Courier"/>
                <a:cs typeface="Courier"/>
              </a:rPr>
              <a:t>Doesn’t work!</a:t>
            </a:r>
            <a:endParaRPr sz="1600" b="1" dirty="0">
              <a:latin typeface="Courier"/>
              <a:cs typeface="Courier"/>
            </a:endParaRPr>
          </a:p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But you can initialize with a nonparametric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array (raw type), and cast it</a:t>
            </a:r>
          </a:p>
          <a:p>
            <a:r>
              <a:rPr lang="en-US" b="1" dirty="0" smtClean="0">
                <a:latin typeface="Courier"/>
                <a:cs typeface="Courier"/>
              </a:rPr>
              <a:t>a =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(Pair&lt;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String,Integer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&gt;[]) new Pair</a:t>
            </a:r>
            <a:r>
              <a:rPr lang="en-US" b="1" dirty="0">
                <a:latin typeface="Courier"/>
                <a:cs typeface="Courier"/>
              </a:rPr>
              <a:t>[10]</a:t>
            </a:r>
            <a:r>
              <a:rPr lang="en-US" b="1" dirty="0" smtClean="0">
                <a:latin typeface="Courier"/>
                <a:cs typeface="Courier"/>
              </a:rPr>
              <a:t>;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// workaround #2</a:t>
            </a:r>
            <a:endParaRPr sz="1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endParaRPr sz="1400" dirty="0">
              <a:latin typeface="Courier"/>
              <a:cs typeface="Courier"/>
            </a:endParaRP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169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Interface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 group of empty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methods – design blueprint</a:t>
            </a:r>
          </a:p>
          <a:p>
            <a:pPr lvl="1">
              <a:buFont typeface="Arial"/>
              <a:buChar char="•"/>
            </a:pPr>
            <a:endParaRPr dirty="0"/>
          </a:p>
          <a:p>
            <a:r>
              <a:rPr lang="en-US" sz="1600" b="1" dirty="0">
                <a:solidFill>
                  <a:srgbClr val="FF0000"/>
                </a:solidFill>
                <a:latin typeface="Calibri"/>
              </a:rPr>
              <a:t>	Public interface Stack {</a:t>
            </a:r>
            <a:endParaRPr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alibri"/>
              </a:rPr>
              <a:t>		public Object pop();</a:t>
            </a:r>
            <a:endParaRPr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alibri"/>
              </a:rPr>
              <a:t>		public void push();</a:t>
            </a:r>
            <a:endParaRPr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alibri"/>
              </a:rPr>
              <a:t>		public </a:t>
            </a:r>
            <a:r>
              <a:rPr lang="en-US" sz="1600" b="1" dirty="0" err="1">
                <a:solidFill>
                  <a:srgbClr val="FF0000"/>
                </a:solidFill>
                <a:latin typeface="Calibri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alibri"/>
              </a:rPr>
              <a:t> size();</a:t>
            </a:r>
            <a:endParaRPr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alibri"/>
              </a:rPr>
              <a:t>}</a:t>
            </a:r>
          </a:p>
          <a:p>
            <a:endParaRPr b="1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Implementing Interface</a:t>
            </a:r>
            <a:endParaRPr lang="en-US" sz="3200" dirty="0"/>
          </a:p>
          <a:p>
            <a:r>
              <a:rPr lang="en-US" sz="28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Public class 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ArrayStack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 implements Stack {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/>
              </a:rPr>
              <a:t>		… 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/>
              </a:rPr>
              <a:t>		…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alibri"/>
              </a:rPr>
              <a:t>	}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endParaRPr lang="en-US" sz="3200" dirty="0"/>
          </a:p>
          <a:p>
            <a:pPr>
              <a:buFont typeface="Arial"/>
              <a:buChar char="•"/>
            </a:pPr>
            <a:endParaRPr lang="en-US" sz="3200" b="1" dirty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>
              <a:buFont typeface="Arial"/>
              <a:buChar char="•"/>
            </a:pPr>
            <a:endParaRPr dirty="0"/>
          </a:p>
          <a:p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047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3. Array of inner classes inside parameterized types</a:t>
            </a:r>
            <a:endParaRPr dirty="0"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671200" y="1717348"/>
            <a:ext cx="80152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Class C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E&gt; {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class D { // inner class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	   …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pPr lvl="1"/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// Doesn’t work! Annoying! D is a real class. Why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?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//</a:t>
            </a:r>
            <a:r>
              <a:rPr lang="en-US" sz="1600" b="1" dirty="0" smtClean="0">
                <a:latin typeface="Courier"/>
                <a:cs typeface="Courier"/>
              </a:rPr>
              <a:t>D[] array = new D[100]; 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endParaRPr lang="en-US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"/>
                <a:cs typeface="Courier"/>
              </a:rPr>
              <a:t>D[] array =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(D[]) new C.D</a:t>
            </a:r>
            <a:r>
              <a:rPr lang="en-US" sz="1600" b="1" dirty="0" smtClean="0">
                <a:solidFill>
                  <a:srgbClr val="000000"/>
                </a:solidFill>
                <a:latin typeface="Courier"/>
                <a:cs typeface="Courier"/>
              </a:rPr>
              <a:t>[100];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Workaround #3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Class D does not have generic parameters, why not working?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Because class D is actually C&lt;E&gt;.D, and 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	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[] array = new D[100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] 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is actually 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	C&lt;E&gt;.D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[] array = new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C&lt;E&gt;.D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[100]</a:t>
            </a:r>
            <a:endParaRPr lang="en-US" sz="16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It is indeed the very similar to the workaround #2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3214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Don’t shadow type parameters in inner classes</a:t>
            </a:r>
            <a:endParaRPr dirty="0"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671200" y="1717348"/>
            <a:ext cx="8015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Class C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E&gt; {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class D&lt;E&gt; { // inner class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	   …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71200" y="3406378"/>
            <a:ext cx="8015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Class C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E&gt;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E x;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class D&lt;E&gt; { // inner class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	E y = x; // compile error - not the same type!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71200" y="5119699"/>
            <a:ext cx="8015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Class C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E&gt;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E x;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class D { // inner class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E y = x; // this works fine.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}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493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Traverse the items</a:t>
            </a:r>
            <a:endParaRPr dirty="0"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It is a common task to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cycle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through a collection of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objects in a data structure.</a:t>
            </a:r>
          </a:p>
          <a:p>
            <a:pPr>
              <a:buFont typeface="Arial"/>
              <a:buChar char="•"/>
            </a:pPr>
            <a:endParaRPr lang="en-US" sz="3200" dirty="0">
              <a:solidFill>
                <a:srgbClr val="000000"/>
              </a:solidFill>
              <a:latin typeface="Calibri"/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Each data structure has it’s own natural way to loop through all the elements.</a:t>
            </a:r>
          </a:p>
          <a:p>
            <a:pPr lvl="1"/>
            <a:endParaRPr dirty="0"/>
          </a:p>
          <a:p>
            <a:pPr lvl="1"/>
            <a:r>
              <a:rPr lang="en-US" dirty="0" smtClean="0"/>
              <a:t>	array – start from the first cell, loop by index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linked list – start from the head, follow pre/next pointer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tree – start from the root, recursive call the children pointers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dirty="0" smtClean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iterator is a software design pattern that abstracts the process of </a:t>
            </a:r>
            <a:r>
              <a:rPr lang="en-US" dirty="0" smtClean="0"/>
              <a:t>scanning through </a:t>
            </a:r>
            <a:r>
              <a:rPr lang="en-US" dirty="0"/>
              <a:t>a sequence of elements, one element at a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Lists and Iterators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886200"/>
            <a:ext cx="88338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2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Java defines </a:t>
            </a:r>
            <a:r>
              <a:rPr lang="en-US" sz="2400" dirty="0" smtClean="0"/>
              <a:t>a parameterized </a:t>
            </a:r>
            <a:r>
              <a:rPr lang="en-US" sz="2400" dirty="0"/>
              <a:t>interface, named </a:t>
            </a:r>
            <a:r>
              <a:rPr lang="en-US" sz="2400" dirty="0" err="1">
                <a:solidFill>
                  <a:srgbClr val="BE2D00"/>
                </a:solidFill>
              </a:rPr>
              <a:t>Iterable</a:t>
            </a:r>
            <a:r>
              <a:rPr lang="en-US" sz="2400" dirty="0"/>
              <a:t>, </a:t>
            </a:r>
            <a:r>
              <a:rPr lang="en-US" sz="2400" dirty="0" smtClean="0"/>
              <a:t>that includes </a:t>
            </a:r>
            <a:r>
              <a:rPr lang="en-US" sz="2400" dirty="0"/>
              <a:t>the following single method:</a:t>
            </a:r>
          </a:p>
          <a:p>
            <a:pPr lvl="1"/>
            <a:r>
              <a:rPr lang="en-US" sz="2000" dirty="0">
                <a:solidFill>
                  <a:srgbClr val="BE2D00"/>
                </a:solidFill>
              </a:rPr>
              <a:t>iterator</a:t>
            </a:r>
            <a:r>
              <a:rPr lang="en-US" sz="2000" dirty="0"/>
              <a:t>( ): Returns an iterator of the elements in the collection.</a:t>
            </a:r>
          </a:p>
          <a:p>
            <a:r>
              <a:rPr lang="en-US" sz="2400" dirty="0"/>
              <a:t>An instance of a typical collection class in Java, such as an </a:t>
            </a:r>
            <a:r>
              <a:rPr lang="en-US" sz="2400" dirty="0" err="1"/>
              <a:t>ArrayList</a:t>
            </a:r>
            <a:r>
              <a:rPr lang="en-US" sz="2400" dirty="0"/>
              <a:t>, is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 (</a:t>
            </a:r>
            <a:r>
              <a:rPr lang="en-US" sz="2400" dirty="0"/>
              <a:t>but not itself an iterator); it produces an iterator for its collection as the return </a:t>
            </a:r>
            <a:r>
              <a:rPr lang="en-US" sz="2400" dirty="0" smtClean="0"/>
              <a:t>value of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BE2D00"/>
                </a:solidFill>
              </a:rPr>
              <a:t>iterator</a:t>
            </a:r>
            <a:r>
              <a:rPr lang="en-US" sz="2400" dirty="0"/>
              <a:t>( ) method. </a:t>
            </a:r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n-US" sz="2400" dirty="0"/>
              <a:t>call to </a:t>
            </a:r>
            <a:r>
              <a:rPr lang="en-US" sz="2400" dirty="0">
                <a:solidFill>
                  <a:srgbClr val="BE2D00"/>
                </a:solidFill>
              </a:rPr>
              <a:t>iterator</a:t>
            </a:r>
            <a:r>
              <a:rPr lang="en-US" sz="2400" dirty="0"/>
              <a:t>( ) returns a new iterator instance</a:t>
            </a:r>
            <a:r>
              <a:rPr lang="en-US" sz="2400" dirty="0" smtClean="0"/>
              <a:t>, thereby </a:t>
            </a:r>
            <a:r>
              <a:rPr lang="en-US" sz="2400" dirty="0"/>
              <a:t>allowing multiple (even simultaneous) traversals of a collection.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Lists and Iterators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8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for-each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Java’s </a:t>
            </a:r>
            <a:r>
              <a:rPr lang="en-US" sz="2800" dirty="0" err="1"/>
              <a:t>Iterable</a:t>
            </a:r>
            <a:r>
              <a:rPr lang="en-US" sz="2800" dirty="0"/>
              <a:t> class also plays a fundamental role in support of the “for-each</a:t>
            </a:r>
            <a:r>
              <a:rPr lang="en-US" sz="2800" dirty="0" smtClean="0"/>
              <a:t>” loop syntax: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00050" lvl="1" indent="0">
              <a:buNone/>
            </a:pPr>
            <a:r>
              <a:rPr lang="en-US" sz="2400" dirty="0" smtClean="0"/>
              <a:t>is equivalent to: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Lists and Iterators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424503"/>
            <a:ext cx="7924800" cy="105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267201"/>
            <a:ext cx="7848600" cy="16616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32632" y="5212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Summary: How </a:t>
            </a:r>
            <a:r>
              <a:rPr lang="en-US" sz="4400" dirty="0">
                <a:solidFill>
                  <a:srgbClr val="000000"/>
                </a:solidFill>
                <a:latin typeface="Calibri"/>
              </a:rPr>
              <a:t>to use iterator</a:t>
            </a:r>
            <a:endParaRPr dirty="0"/>
          </a:p>
        </p:txBody>
      </p:sp>
      <p:sp>
        <p:nvSpPr>
          <p:cNvPr id="103" name="TextShape 2"/>
          <p:cNvSpPr txBox="1"/>
          <p:nvPr/>
        </p:nvSpPr>
        <p:spPr>
          <a:xfrm>
            <a:off x="44208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Calibri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Obtain an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iterator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by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calling the collection's iterator( )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the loop iterate as long as </a:t>
            </a:r>
            <a:r>
              <a:rPr lang="en-US" sz="3200" dirty="0" err="1">
                <a:solidFill>
                  <a:srgbClr val="000000"/>
                </a:solidFill>
                <a:latin typeface="Calibri"/>
              </a:rPr>
              <a:t>hasNext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( ) returns true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buFont typeface="Calibri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Within the loop, obtain each element by calling next( )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buFont typeface="Calibri"/>
              <a:buAutoNum type="arabicPeriod"/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 marL="0" lvl="1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Note: For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the data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structures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that we will be implementing this semester, you need to implement the iterator()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for </a:t>
            </a:r>
            <a:r>
              <a:rPr lang="en-US" sz="2400" smtClean="0">
                <a:solidFill>
                  <a:srgbClr val="000000"/>
                </a:solidFill>
                <a:latin typeface="Calibri"/>
              </a:rPr>
              <a:t>them. 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>
              <a:buFont typeface="Calibri"/>
              <a:buAutoNum type="arabicPeriod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Iterator example – while loop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803520" y="1417320"/>
            <a:ext cx="7882920" cy="4850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1600" dirty="0" smtClean="0">
                <a:latin typeface="Courier New"/>
                <a:cs typeface="Courier New"/>
              </a:rPr>
              <a:t>import </a:t>
            </a:r>
            <a:r>
              <a:rPr lang="en-US" sz="1600" dirty="0" err="1">
                <a:latin typeface="Courier New"/>
                <a:cs typeface="Courier New"/>
              </a:rPr>
              <a:t>java.util</a:t>
            </a:r>
            <a:r>
              <a:rPr lang="en-US" sz="1600" dirty="0">
                <a:latin typeface="Courier New"/>
                <a:cs typeface="Courier New"/>
              </a:rPr>
              <a:t>.*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public final class </a:t>
            </a:r>
            <a:r>
              <a:rPr lang="en-US" sz="1600" dirty="0" err="1">
                <a:latin typeface="Courier New"/>
                <a:cs typeface="Courier New"/>
              </a:rPr>
              <a:t>LoopStyles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{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public static void main( String... </a:t>
            </a:r>
            <a:r>
              <a:rPr lang="en-US" sz="1600" dirty="0" err="1">
                <a:latin typeface="Courier New"/>
                <a:cs typeface="Courier New"/>
              </a:rPr>
              <a:t>aArguments</a:t>
            </a:r>
            <a:r>
              <a:rPr lang="en-US" sz="1600" dirty="0">
                <a:latin typeface="Courier New"/>
                <a:cs typeface="Courier New"/>
              </a:rPr>
              <a:t> ) {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List&lt;String&gt; </a:t>
            </a:r>
            <a:r>
              <a:rPr lang="en-US" sz="1600" dirty="0" err="1">
                <a:latin typeface="Courier New"/>
                <a:cs typeface="Courier New"/>
              </a:rPr>
              <a:t>flavours</a:t>
            </a:r>
            <a:r>
              <a:rPr lang="en-US" sz="1600" dirty="0">
                <a:latin typeface="Courier New"/>
                <a:cs typeface="Courier New"/>
              </a:rPr>
              <a:t> = new </a:t>
            </a:r>
            <a:r>
              <a:rPr lang="en-US" sz="1600" dirty="0" err="1">
                <a:latin typeface="Courier New"/>
                <a:cs typeface="Courier New"/>
              </a:rPr>
              <a:t>ArrayList</a:t>
            </a:r>
            <a:r>
              <a:rPr lang="en-US" sz="1600" dirty="0">
                <a:latin typeface="Courier New"/>
                <a:cs typeface="Courier New"/>
              </a:rPr>
              <a:t>&lt;String&gt;();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flavours.add</a:t>
            </a:r>
            <a:r>
              <a:rPr lang="en-US" sz="1600" dirty="0">
                <a:latin typeface="Courier New"/>
                <a:cs typeface="Courier New"/>
              </a:rPr>
              <a:t>("chocolate");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flavours.add</a:t>
            </a:r>
            <a:r>
              <a:rPr lang="en-US" sz="1600" dirty="0">
                <a:latin typeface="Courier New"/>
                <a:cs typeface="Courier New"/>
              </a:rPr>
              <a:t>("strawberry");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flavours.add</a:t>
            </a:r>
            <a:r>
              <a:rPr lang="en-US" sz="1600" dirty="0">
                <a:latin typeface="Courier New"/>
                <a:cs typeface="Courier New"/>
              </a:rPr>
              <a:t>("vanilla")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D1282E"/>
                </a:solidFill>
                <a:latin typeface="Courier New"/>
                <a:cs typeface="Courier New"/>
              </a:rPr>
              <a:t>useWhileLoop</a:t>
            </a:r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>
                <a:solidFill>
                  <a:srgbClr val="D1282E"/>
                </a:solidFill>
                <a:latin typeface="Courier New"/>
                <a:cs typeface="Courier New"/>
              </a:rPr>
              <a:t>flavours</a:t>
            </a:r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 )</a:t>
            </a:r>
            <a:r>
              <a:rPr lang="en-US" sz="1600" b="1" dirty="0" smtClean="0">
                <a:solidFill>
                  <a:srgbClr val="D1282E"/>
                </a:solidFill>
                <a:latin typeface="Courier New"/>
                <a:cs typeface="Courier New"/>
              </a:rPr>
              <a:t>;</a:t>
            </a:r>
            <a:endParaRPr sz="2400" b="1" dirty="0">
              <a:solidFill>
                <a:srgbClr val="D1282E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D1282E"/>
                </a:solidFill>
                <a:latin typeface="Courier New"/>
                <a:cs typeface="Courier New"/>
              </a:rPr>
              <a:t>useForLoop</a:t>
            </a:r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>
                <a:solidFill>
                  <a:srgbClr val="D1282E"/>
                </a:solidFill>
                <a:latin typeface="Courier New"/>
                <a:cs typeface="Courier New"/>
              </a:rPr>
              <a:t>flavours</a:t>
            </a:r>
            <a:r>
              <a:rPr lang="en-US" sz="1600" b="1" dirty="0">
                <a:solidFill>
                  <a:srgbClr val="D1282E"/>
                </a:solidFill>
                <a:latin typeface="Courier New"/>
                <a:cs typeface="Courier New"/>
              </a:rPr>
              <a:t> );</a:t>
            </a:r>
            <a:endParaRPr sz="2400" b="1" dirty="0">
              <a:solidFill>
                <a:srgbClr val="D1282E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smtClean="0">
                <a:latin typeface="Courier New"/>
                <a:cs typeface="Courier New"/>
              </a:rPr>
              <a:t>}</a:t>
            </a:r>
            <a:endParaRPr lang="en-US" sz="2400" dirty="0">
              <a:latin typeface="Courier New"/>
              <a:cs typeface="Courier New"/>
            </a:endParaRPr>
          </a:p>
          <a:p>
            <a:endParaRPr sz="24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private static void </a:t>
            </a:r>
            <a:r>
              <a:rPr lang="en-US" sz="1600" dirty="0" err="1">
                <a:latin typeface="Courier New"/>
                <a:cs typeface="Courier New"/>
              </a:rPr>
              <a:t>useWhileLoop</a:t>
            </a:r>
            <a:r>
              <a:rPr lang="en-US" sz="1600" dirty="0">
                <a:latin typeface="Courier New"/>
                <a:cs typeface="Courier New"/>
              </a:rPr>
              <a:t>( Collection&lt;String&gt; </a:t>
            </a:r>
            <a:r>
              <a:rPr lang="en-US" sz="1600" dirty="0" err="1">
                <a:latin typeface="Courier New"/>
                <a:cs typeface="Courier New"/>
              </a:rPr>
              <a:t>aFlavours</a:t>
            </a:r>
            <a:r>
              <a:rPr lang="en-US" sz="1600" dirty="0">
                <a:latin typeface="Courier New"/>
                <a:cs typeface="Courier New"/>
              </a:rPr>
              <a:t> ) {</a:t>
            </a:r>
            <a:endParaRPr sz="2400" dirty="0"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Iterator&lt;String&gt;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flavoursIter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aFlavours.iterator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;</a:t>
            </a:r>
            <a:endParaRPr sz="24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    while (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flavoursIter.hasNext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() </a:t>
            </a:r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){</a:t>
            </a:r>
            <a:endParaRPr sz="24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      </a:t>
            </a:r>
            <a:r>
              <a:rPr lang="en-US" sz="1600" b="1" dirty="0" smtClean="0">
                <a:solidFill>
                  <a:schemeClr val="tx2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flavoursIter.next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 );</a:t>
            </a:r>
            <a:endParaRPr sz="24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ourier New"/>
                <a:cs typeface="Courier New"/>
              </a:rPr>
              <a:t>    }</a:t>
            </a:r>
            <a:endParaRPr sz="24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}</a:t>
            </a:r>
            <a:endParaRPr sz="2400" dirty="0">
              <a:latin typeface="Courier New"/>
              <a:cs typeface="Courier New"/>
            </a:endParaRPr>
          </a:p>
          <a:p>
            <a:endParaRPr dirty="0"/>
          </a:p>
          <a:p>
            <a:r>
              <a:rPr lang="en-US" sz="1200" dirty="0">
                <a:solidFill>
                  <a:srgbClr val="000000"/>
                </a:solidFill>
                <a:latin typeface="Calibri"/>
              </a:rPr>
              <a:t>  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Iterator example – for loop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881281" y="1413953"/>
            <a:ext cx="8078209" cy="47451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1100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// </a:t>
            </a:r>
            <a:r>
              <a:rPr lang="en-US" b="1" dirty="0">
                <a:latin typeface="Courier New"/>
                <a:cs typeface="Courier New"/>
              </a:rPr>
              <a:t>Use for - each loop. More easy to make iteration over arrays or other </a:t>
            </a:r>
            <a:r>
              <a:rPr lang="en-US" b="1" dirty="0" smtClean="0">
                <a:latin typeface="Courier New"/>
                <a:cs typeface="Courier New"/>
              </a:rPr>
              <a:t>collections</a:t>
            </a:r>
          </a:p>
          <a:p>
            <a:endParaRPr sz="28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private </a:t>
            </a:r>
            <a:r>
              <a:rPr lang="en-US" sz="1600" b="1" dirty="0">
                <a:latin typeface="Courier New"/>
                <a:cs typeface="Courier New"/>
              </a:rPr>
              <a:t>static void </a:t>
            </a:r>
            <a:r>
              <a:rPr lang="en-US" sz="1600" b="1" dirty="0" err="1">
                <a:latin typeface="Courier New"/>
                <a:cs typeface="Courier New"/>
              </a:rPr>
              <a:t>useForLoop</a:t>
            </a:r>
            <a:r>
              <a:rPr lang="en-US" sz="1600" b="1" dirty="0">
                <a:latin typeface="Courier New"/>
                <a:cs typeface="Courier New"/>
              </a:rPr>
              <a:t>( Collection&lt;String</a:t>
            </a:r>
            <a:r>
              <a:rPr lang="en-US" sz="1600" b="1" dirty="0" smtClean="0">
                <a:latin typeface="Courier New"/>
                <a:cs typeface="Courier New"/>
              </a:rPr>
              <a:t>&gt; </a:t>
            </a:r>
            <a:r>
              <a:rPr lang="en-US" sz="1600" b="1" dirty="0" err="1" smtClean="0">
                <a:latin typeface="Courier New"/>
                <a:cs typeface="Courier New"/>
              </a:rPr>
              <a:t>aFlavours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) {</a:t>
            </a:r>
            <a:endParaRPr sz="2400" b="1" dirty="0"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   for ( String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flavour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: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aFlavours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) {</a:t>
            </a:r>
            <a:endParaRPr sz="24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flavour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);</a:t>
            </a:r>
            <a:endParaRPr sz="24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   }</a:t>
            </a:r>
            <a:endParaRPr sz="24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}</a:t>
            </a:r>
            <a:endParaRPr sz="24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} </a:t>
            </a:r>
            <a:endParaRPr sz="2400" b="1" dirty="0">
              <a:latin typeface="Courier New"/>
              <a:cs typeface="Courier New"/>
            </a:endParaRP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Use Interface as Type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You can use interface names anywhere you can use any other data type name.</a:t>
            </a:r>
            <a:endParaRPr dirty="0"/>
          </a:p>
          <a:p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Stack </a:t>
            </a:r>
            <a:r>
              <a:rPr lang="en-US" sz="2400" b="1" dirty="0" err="1">
                <a:solidFill>
                  <a:srgbClr val="FF0000"/>
                </a:solidFill>
                <a:latin typeface="Calibri"/>
              </a:rPr>
              <a:t>aStack</a:t>
            </a:r>
            <a:r>
              <a:rPr lang="en-US" sz="2400" b="1" dirty="0">
                <a:solidFill>
                  <a:srgbClr val="FF0000"/>
                </a:solidFill>
                <a:latin typeface="Calibri"/>
              </a:rPr>
              <a:t>; </a:t>
            </a:r>
            <a:endParaRPr b="1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If you define a reference variable whose type is an interface, any object you assign to it </a:t>
            </a:r>
            <a:r>
              <a:rPr lang="en-US" sz="3200" i="1" dirty="0">
                <a:solidFill>
                  <a:srgbClr val="000000"/>
                </a:solidFill>
                <a:latin typeface="Calibri"/>
              </a:rPr>
              <a:t>must be an instance of a class that implements the interface.</a:t>
            </a:r>
            <a:endParaRPr dirty="0"/>
          </a:p>
          <a:p>
            <a:r>
              <a:rPr lang="en-US" sz="2800" i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 b="1" i="1" dirty="0" err="1">
                <a:solidFill>
                  <a:srgbClr val="FF0000"/>
                </a:solidFill>
                <a:latin typeface="Calibri"/>
              </a:rPr>
              <a:t>aStack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 = new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Calibri"/>
              </a:rPr>
              <a:t>ArrayStack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()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285750" indent="-285750">
              <a:buFont typeface="Arial"/>
              <a:buChar char="•"/>
            </a:pP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Java Multiple Inheritance through interface</a:t>
            </a:r>
            <a:endParaRPr dirty="0"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Can you do this?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Public class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myC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extends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myA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myB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	…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Can you do this?</a:t>
            </a:r>
            <a:endParaRPr lang="en-US" sz="2800" b="1" dirty="0" smtClean="0">
              <a:solidFill>
                <a:srgbClr val="FF0000"/>
              </a:solidFill>
              <a:latin typeface="Calibri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Public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interface C extends A, B {</a:t>
            </a:r>
            <a:endParaRPr sz="16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…</a:t>
            </a:r>
            <a:endParaRPr sz="16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 lvl="1"/>
            <a:endParaRPr lang="en-US" sz="24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/>
              <a:t>Can you do this?</a:t>
            </a:r>
            <a:endParaRPr lang="en-US" b="1" dirty="0">
              <a:solidFill>
                <a:srgbClr val="FF0000"/>
              </a:solidFill>
              <a:latin typeface="Calibri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Public class </a:t>
            </a:r>
            <a:r>
              <a:rPr lang="en-US" sz="2400" dirty="0" err="1">
                <a:solidFill>
                  <a:srgbClr val="FF0000"/>
                </a:solidFill>
                <a:latin typeface="Courier New"/>
                <a:cs typeface="Courier New"/>
              </a:rPr>
              <a:t>myCD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 implements C, D {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	…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endParaRPr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en-US" dirty="0" smtClean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Java Multiple Inheritance </a:t>
            </a:r>
            <a:r>
              <a:rPr lang="en-US" sz="4400" smtClean="0">
                <a:solidFill>
                  <a:srgbClr val="000000"/>
                </a:solidFill>
                <a:latin typeface="Calibri"/>
              </a:rPr>
              <a:t>through interface</a:t>
            </a:r>
            <a:endParaRPr dirty="0"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Can you do this now?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	obj1 = new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C 	 	obj2 =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new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D 	 	obj3 =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new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	 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obj4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= new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B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	 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obj5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= new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MyCD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What are the real differences for the above obj1, obj2, obj3, obj4, obj5?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They are references to five different objects of  class type </a:t>
            </a:r>
            <a:r>
              <a:rPr lang="en-US" dirty="0" err="1" smtClean="0"/>
              <a:t>myCD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They can only access the member/methods for the class type they were defined as.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Casting can be applied to them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6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Reference and primitive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Variable of primitive type </a:t>
            </a:r>
          </a:p>
          <a:p>
            <a:pPr marL="594360" lvl="2" indent="0">
              <a:buNone/>
            </a:pP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nt</a:t>
            </a:r>
            <a:r>
              <a:rPr lang="en-US" dirty="0" smtClean="0">
                <a:latin typeface="Courier"/>
                <a:cs typeface="Courier"/>
              </a:rPr>
              <a:t> x , y;</a:t>
            </a:r>
          </a:p>
          <a:p>
            <a:pPr marL="594360" lvl="2" indent="0">
              <a:buNone/>
            </a:pPr>
            <a:r>
              <a:rPr lang="en-US" dirty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= 5; </a:t>
            </a:r>
          </a:p>
          <a:p>
            <a:pPr marL="594360" lvl="2" indent="0">
              <a:buNone/>
            </a:pPr>
            <a:r>
              <a:rPr lang="en-US" dirty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= x; //copy x to y</a:t>
            </a:r>
          </a:p>
          <a:p>
            <a:pPr marL="594360" lvl="2" indent="0">
              <a:buNone/>
            </a:pPr>
            <a:r>
              <a:rPr lang="en-US" dirty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= 4; 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What is value of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, y?</a:t>
            </a:r>
          </a:p>
          <a:p>
            <a:pPr marL="502920" indent="-457200"/>
            <a:r>
              <a:rPr lang="en-US" dirty="0" smtClean="0">
                <a:latin typeface="Courier"/>
                <a:cs typeface="Courier"/>
              </a:rPr>
              <a:t>Variable of reference</a:t>
            </a:r>
          </a:p>
          <a:p>
            <a:pPr marL="59436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myObj</a:t>
            </a:r>
            <a:r>
              <a:rPr lang="en-US" dirty="0" smtClean="0">
                <a:latin typeface="Courier"/>
                <a:cs typeface="Courier"/>
              </a:rPr>
              <a:t> obj1, obj2; </a:t>
            </a:r>
          </a:p>
          <a:p>
            <a:pPr marL="594360" lvl="2" indent="0">
              <a:buNone/>
            </a:pPr>
            <a:r>
              <a:rPr lang="en-US" dirty="0" smtClean="0">
                <a:latin typeface="Courier"/>
                <a:cs typeface="Courier"/>
              </a:rPr>
              <a:t>Obj1 = new </a:t>
            </a:r>
            <a:r>
              <a:rPr lang="en-US" dirty="0" err="1" smtClean="0">
                <a:latin typeface="Courier"/>
                <a:cs typeface="Courier"/>
              </a:rPr>
              <a:t>myObj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marL="594360" lvl="2" indent="0">
              <a:buNone/>
            </a:pPr>
            <a:r>
              <a:rPr lang="en-US" dirty="0" smtClean="0">
                <a:latin typeface="Courier"/>
                <a:cs typeface="Courier"/>
              </a:rPr>
              <a:t>Obj1.x = 5;</a:t>
            </a:r>
          </a:p>
          <a:p>
            <a:pPr marL="594360" lvl="2" indent="0">
              <a:buNone/>
            </a:pPr>
            <a:r>
              <a:rPr lang="en-US" dirty="0" smtClean="0">
                <a:latin typeface="Courier"/>
                <a:cs typeface="Courier"/>
              </a:rPr>
              <a:t>obj2 = obj1; //???copy obj1 to obj2???</a:t>
            </a:r>
          </a:p>
          <a:p>
            <a:pPr marL="594360" lvl="2" indent="0">
              <a:buNone/>
            </a:pPr>
            <a:r>
              <a:rPr lang="en-US" dirty="0" smtClean="0">
                <a:latin typeface="Courier"/>
                <a:cs typeface="Courier"/>
              </a:rPr>
              <a:t>Obj2.x = 4 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What is value of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obj1.x?</a:t>
            </a:r>
          </a:p>
          <a:p>
            <a:r>
              <a:rPr lang="en-US" dirty="0" smtClean="0">
                <a:latin typeface="Courier"/>
                <a:cs typeface="Courier"/>
              </a:rPr>
              <a:t>How to copy an object?</a:t>
            </a:r>
          </a:p>
          <a:p>
            <a:r>
              <a:rPr lang="en-US" dirty="0" smtClean="0">
                <a:latin typeface="Courier"/>
                <a:cs typeface="Courier"/>
              </a:rPr>
              <a:t>How to compare two objects to see if they have same information?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Can you do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obj1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==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obj2</a:t>
            </a:r>
            <a:r>
              <a:rPr lang="en-US" dirty="0" smtClean="0">
                <a:latin typeface="Courier"/>
                <a:cs typeface="Courier"/>
              </a:rPr>
              <a:t>?</a:t>
            </a:r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777240" lvl="1" indent="-457200"/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2799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Casting – </a:t>
            </a:r>
            <a:r>
              <a:rPr lang="en-US" sz="4400" dirty="0" smtClean="0">
                <a:solidFill>
                  <a:srgbClr val="FF0000"/>
                </a:solidFill>
                <a:latin typeface="Calibri"/>
              </a:rPr>
              <a:t>Type conversion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Widening conversion</a:t>
            </a:r>
            <a:endParaRPr dirty="0"/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Cast a class type to its super class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type</a:t>
            </a:r>
            <a:endParaRPr b="1" dirty="0"/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Cast a interface type to its super interface type</a:t>
            </a:r>
            <a:endParaRPr dirty="0"/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Cast a class type to the interface type it is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implementing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Example</a:t>
            </a:r>
          </a:p>
          <a:p>
            <a:pPr lvl="2"/>
            <a:r>
              <a:rPr lang="en-US" sz="2800" b="1" dirty="0">
                <a:solidFill>
                  <a:srgbClr val="FF0000"/>
                </a:solidFill>
              </a:rPr>
              <a:t>Object </a:t>
            </a:r>
            <a:r>
              <a:rPr lang="en-US" sz="2800" b="1" dirty="0" err="1" smtClean="0">
                <a:solidFill>
                  <a:srgbClr val="FF0000"/>
                </a:solidFill>
              </a:rPr>
              <a:t>obj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 lvl="2"/>
            <a:r>
              <a:rPr lang="en-US" sz="2800" b="1" dirty="0" err="1" smtClean="0">
                <a:solidFill>
                  <a:srgbClr val="FF0000"/>
                </a:solidFill>
              </a:rPr>
              <a:t>obj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= new </a:t>
            </a:r>
            <a:r>
              <a:rPr lang="en-US" sz="2800" b="1" dirty="0" err="1">
                <a:solidFill>
                  <a:srgbClr val="FF0000"/>
                </a:solidFill>
              </a:rPr>
              <a:t>MountainBike</a:t>
            </a:r>
            <a:r>
              <a:rPr lang="en-US" sz="2800" b="1" dirty="0">
                <a:solidFill>
                  <a:srgbClr val="FF0000"/>
                </a:solidFill>
              </a:rPr>
              <a:t>()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Stack </a:t>
            </a:r>
            <a:r>
              <a:rPr lang="en-US" sz="2800" b="1" dirty="0" err="1" smtClean="0">
                <a:solidFill>
                  <a:srgbClr val="FF0000"/>
                </a:solidFill>
              </a:rPr>
              <a:t>aStack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 lvl="2"/>
            <a:r>
              <a:rPr lang="en-US" sz="2800" b="1" i="1" dirty="0" err="1">
                <a:solidFill>
                  <a:srgbClr val="FF0000"/>
                </a:solidFill>
              </a:rPr>
              <a:t>aStack</a:t>
            </a:r>
            <a:r>
              <a:rPr lang="en-US" sz="2800" b="1" i="1" dirty="0">
                <a:solidFill>
                  <a:srgbClr val="FF0000"/>
                </a:solidFill>
              </a:rPr>
              <a:t> = new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ArrayStack</a:t>
            </a:r>
            <a:r>
              <a:rPr lang="en-US" sz="2800" b="1" i="1" dirty="0">
                <a:solidFill>
                  <a:srgbClr val="FF0000"/>
                </a:solidFill>
              </a:rPr>
              <a:t>()</a:t>
            </a:r>
            <a:r>
              <a:rPr lang="en-US" sz="2800" i="1" dirty="0">
                <a:solidFill>
                  <a:srgbClr val="000000"/>
                </a:solidFill>
              </a:rPr>
              <a:t>;</a:t>
            </a:r>
          </a:p>
          <a:p>
            <a:pPr lvl="2"/>
            <a:endParaRPr lang="en-US" sz="28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Arial"/>
              <a:buChar char="•"/>
            </a:pP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Casting – 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Type Conversion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Narrowing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conversion –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Require explicit cast</a:t>
            </a:r>
            <a:endParaRPr b="1" dirty="0">
              <a:solidFill>
                <a:srgbClr val="FF0000"/>
              </a:solidFill>
            </a:endParaRPr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Opposite of widening conversion</a:t>
            </a:r>
            <a:endParaRPr dirty="0"/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Cast a superclass type object to subclass type</a:t>
            </a:r>
            <a:endParaRPr dirty="0"/>
          </a:p>
          <a:p>
            <a:pPr lvl="2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Cast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superinterface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type to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subinterface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type</a:t>
            </a:r>
            <a:endParaRPr dirty="0"/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Cast a interface type to the class type who implemented the interface</a:t>
            </a:r>
            <a:endParaRPr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Example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Object </a:t>
            </a: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obj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;</a:t>
            </a:r>
          </a:p>
          <a:p>
            <a:pPr lvl="2"/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MountainBike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myBike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;</a:t>
            </a:r>
          </a:p>
          <a:p>
            <a:pPr lvl="2"/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…</a:t>
            </a:r>
          </a:p>
          <a:p>
            <a:pPr lvl="2"/>
            <a:r>
              <a:rPr lang="en-US" sz="2800" b="1" dirty="0" err="1" smtClean="0">
                <a:solidFill>
                  <a:srgbClr val="FF0000"/>
                </a:solidFill>
              </a:rPr>
              <a:t>myBike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= (</a:t>
            </a:r>
            <a:r>
              <a:rPr lang="en-US" sz="2800" b="1" dirty="0" err="1">
                <a:solidFill>
                  <a:srgbClr val="FF0000"/>
                </a:solidFill>
              </a:rPr>
              <a:t>MountainBike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dirty="0" err="1">
                <a:solidFill>
                  <a:srgbClr val="FF0000"/>
                </a:solidFill>
              </a:rPr>
              <a:t>obj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Casting exception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ast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an object reference o of type T to type S</a:t>
            </a:r>
            <a:endParaRPr dirty="0"/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If o is indeed referencing an object of type S, fine.</a:t>
            </a:r>
            <a:endParaRPr dirty="0"/>
          </a:p>
          <a:p>
            <a:pPr lvl="1"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Otherwise, exception “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ClassCastException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” will be thrown</a:t>
            </a:r>
            <a:endParaRPr dirty="0"/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Use try-catch</a:t>
            </a:r>
            <a:endParaRPr dirty="0"/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Use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instanceOf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to test</a:t>
            </a:r>
            <a:endParaRPr dirty="0"/>
          </a:p>
          <a:p>
            <a:pPr lvl="3">
              <a:buFont typeface="Arial"/>
              <a:buChar char="–"/>
            </a:pPr>
            <a:r>
              <a:rPr lang="en-US" sz="2000" dirty="0" err="1">
                <a:solidFill>
                  <a:srgbClr val="000000"/>
                </a:solidFill>
                <a:latin typeface="Calibri"/>
              </a:rPr>
              <a:t>Object_reference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</a:rPr>
              <a:t>instanceof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reference_type</a:t>
            </a: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lvl="3">
              <a:buFont typeface="Arial"/>
              <a:buChar char="–"/>
            </a:pPr>
            <a:endParaRPr dirty="0"/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Calibri"/>
              </a:rPr>
              <a:t>if (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obj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instanceof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MountainBike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) {    </a:t>
            </a:r>
            <a:endParaRPr sz="2400" b="1" dirty="0"/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Calibri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MountainBike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myBike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 = (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MountainBike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)</a:t>
            </a:r>
            <a:r>
              <a:rPr lang="en-US" sz="2000" b="1" dirty="0" err="1">
                <a:solidFill>
                  <a:srgbClr val="FF0000"/>
                </a:solidFill>
                <a:latin typeface="Calibri"/>
              </a:rPr>
              <a:t>obj</a:t>
            </a:r>
            <a:r>
              <a:rPr lang="en-US" sz="2000" b="1" dirty="0">
                <a:solidFill>
                  <a:srgbClr val="FF0000"/>
                </a:solidFill>
                <a:latin typeface="Calibri"/>
              </a:rPr>
              <a:t>;</a:t>
            </a:r>
            <a:endParaRPr sz="2400" b="1" dirty="0"/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Calibri"/>
              </a:rPr>
              <a:t>}</a:t>
            </a:r>
            <a:endParaRPr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590</TotalTime>
  <Words>1316</Words>
  <Application>Microsoft Macintosh PowerPoint</Application>
  <PresentationFormat>On-screen Show (4:3)</PresentationFormat>
  <Paragraphs>335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 and primitive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need for Generics</vt:lpstr>
      <vt:lpstr>PowerPoint Presentation</vt:lpstr>
      <vt:lpstr>PowerPoint Presentation</vt:lpstr>
      <vt:lpstr>Bounded Generic type</vt:lpstr>
      <vt:lpstr>PowerPoint Presentation</vt:lpstr>
      <vt:lpstr>Generic interacts poorly with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Iterators</vt:lpstr>
      <vt:lpstr>The Iterable Interface</vt:lpstr>
      <vt:lpstr>The for-each Loop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Ruihong Zhang</cp:lastModifiedBy>
  <cp:revision>57</cp:revision>
  <cp:lastPrinted>2016-01-07T15:58:58Z</cp:lastPrinted>
  <dcterms:created xsi:type="dcterms:W3CDTF">2016-01-08T02:45:49Z</dcterms:created>
  <dcterms:modified xsi:type="dcterms:W3CDTF">2016-01-11T15:29:03Z</dcterms:modified>
</cp:coreProperties>
</file>